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10345" r:id="rId2"/>
    <p:sldId id="10473" r:id="rId3"/>
    <p:sldId id="10474" r:id="rId4"/>
    <p:sldId id="418" r:id="rId5"/>
    <p:sldId id="10395" r:id="rId6"/>
    <p:sldId id="10392" r:id="rId7"/>
    <p:sldId id="10394" r:id="rId8"/>
    <p:sldId id="10475" r:id="rId9"/>
    <p:sldId id="10476" r:id="rId10"/>
    <p:sldId id="10477" r:id="rId11"/>
    <p:sldId id="10478" r:id="rId12"/>
    <p:sldId id="10479" r:id="rId13"/>
    <p:sldId id="10480" r:id="rId14"/>
    <p:sldId id="10481" r:id="rId15"/>
    <p:sldId id="10443" r:id="rId16"/>
    <p:sldId id="10402" r:id="rId17"/>
    <p:sldId id="10482" r:id="rId18"/>
    <p:sldId id="10483" r:id="rId19"/>
    <p:sldId id="10472" r:id="rId20"/>
    <p:sldId id="10360" r:id="rId21"/>
    <p:sldId id="10361" r:id="rId22"/>
    <p:sldId id="1032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/>
  <p:cmAuthor id="2" name="zhiqin xu" initials="z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5D2"/>
    <a:srgbClr val="FE0303"/>
    <a:srgbClr val="002B7F"/>
    <a:srgbClr val="1D41D5"/>
    <a:srgbClr val="3232FF"/>
    <a:srgbClr val="0000FF"/>
    <a:srgbClr val="070707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4" autoAdjust="0"/>
    <p:restoredTop sz="89457" autoAdjust="0"/>
  </p:normalViewPr>
  <p:slideViewPr>
    <p:cSldViewPr snapToGrid="0">
      <p:cViewPr>
        <p:scale>
          <a:sx n="68" d="100"/>
          <a:sy n="68" d="100"/>
        </p:scale>
        <p:origin x="1089" y="48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2025/10/4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B131-4498-C781-84C1-584C6089C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971648-E3BB-9286-CBF1-7596921A0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0F76F3-F80A-7BDF-614F-105A41F7D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B1652F-A555-E055-75FE-D526779AE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73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728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868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2025/10/4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2025/10/4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14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66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1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9" r:id="rId9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None/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960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None/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1920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None/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5" Type="http://schemas.openxmlformats.org/officeDocument/2006/relationships/image" Target="../media/image7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0.png"/><Relationship Id="rId5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A15B-281D-1C59-E951-6ECE481AE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A63D1B-585A-BE51-03AE-11833879C6B6}"/>
              </a:ext>
            </a:extLst>
          </p:cNvPr>
          <p:cNvSpPr txBox="1"/>
          <p:nvPr/>
        </p:nvSpPr>
        <p:spPr>
          <a:xfrm>
            <a:off x="6591" y="3694683"/>
            <a:ext cx="12192000" cy="276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 algn="ctr" defTabSz="864235" fontAlgn="auto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解的平坦性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indent="0" algn="ctr" defTabSz="864235" fontAlgn="auto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许志钦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defTabSz="864235" fontAlgn="auto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864235">
              <a:defRPr/>
            </a:pPr>
            <a:fld id="{E102F756-3B96-CC46-A2D4-96CC8736307C}" type="datetime3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lvl="0" algn="ctr" defTabSz="864235">
                <a:defRPr/>
              </a:pPr>
              <a:t>2025年10月4日星期六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99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99ECC-E7C0-82E6-7C54-6F52FC5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随机梯度下降噪音与解的平坦性的关系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2FADBA-2D8F-03B3-BA54-9807115F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365"/>
            <a:ext cx="12192000" cy="471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69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8DBB3-3D5C-52EF-40E2-8F8290F5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随机梯度下降噪音与解的平坦性的关系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39D749-A34D-67D7-C4B6-2967157F6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961265"/>
            <a:ext cx="11908971" cy="4613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2DC80C-AE61-4C6B-A552-B4D3214DE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69" y="1621915"/>
            <a:ext cx="6319945" cy="444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B4620-F881-CF87-C5EE-99261CB0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随机梯度下降隐式正则化的理论分析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9BA234-B087-0069-4BCB-5F054D0E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906941"/>
            <a:ext cx="9759043" cy="8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3FEFCF-3CEB-270C-DF24-F699F709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" y="1764084"/>
            <a:ext cx="9981842" cy="22690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E40887-C5B2-0E9E-E64A-B99AB2A4C887}"/>
              </a:ext>
            </a:extLst>
          </p:cNvPr>
          <p:cNvSpPr txBox="1"/>
          <p:nvPr/>
        </p:nvSpPr>
        <p:spPr>
          <a:xfrm>
            <a:off x="881743" y="4544786"/>
            <a:ext cx="979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直观理解：稳定训练需要不同批次的差异尽量小！</a:t>
            </a:r>
          </a:p>
        </p:txBody>
      </p:sp>
    </p:spTree>
    <p:extLst>
      <p:ext uri="{BB962C8B-B14F-4D97-AF65-F5344CB8AC3E}">
        <p14:creationId xmlns:p14="http://schemas.microsoft.com/office/powerpoint/2010/main" val="374982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775F4-8514-CE10-4481-787AB57E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 </a:t>
            </a:r>
            <a:r>
              <a:rPr lang="zh-CN" altLang="en-US" dirty="0"/>
              <a:t>对解的平坦性的影响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CAECD-7EDA-891E-9DAB-EF7A915D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84" y="905155"/>
            <a:ext cx="7296344" cy="51908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2DA31F-C514-256C-EDA3-34FE3BB8DF83}"/>
              </a:ext>
            </a:extLst>
          </p:cNvPr>
          <p:cNvSpPr txBox="1"/>
          <p:nvPr/>
        </p:nvSpPr>
        <p:spPr>
          <a:xfrm>
            <a:off x="9323614" y="5791199"/>
            <a:ext cx="2487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LMRoman10-Regular-Identity-H"/>
              </a:rPr>
              <a:t>Zhang and Xu (2022</a:t>
            </a:r>
            <a:r>
              <a:rPr lang="en-US" altLang="zh-CN" dirty="0">
                <a:solidFill>
                  <a:srgbClr val="000000"/>
                </a:solidFill>
                <a:latin typeface="LMRoman10-Regular-Identity-H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710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B725C-1678-07BB-5AF2-34BF7C53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 </a:t>
            </a:r>
            <a:r>
              <a:rPr lang="zh-CN" altLang="en-US" dirty="0"/>
              <a:t>对模型准确性的影响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EFDB84-6ADB-C0FB-D5C8-C1E4C712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141"/>
            <a:ext cx="12192000" cy="496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1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0"/>
            <a:ext cx="12192000" cy="617538"/>
          </a:xfrm>
        </p:spPr>
        <p:txBody>
          <a:bodyPr/>
          <a:lstStyle/>
          <a:p>
            <a:pPr algn="ctr"/>
            <a:r>
              <a:rPr lang="zh-CN" altLang="en-US" b="1" dirty="0"/>
              <a:t>稳定边缘现象 </a:t>
            </a:r>
            <a:r>
              <a:rPr lang="en-US" altLang="zh-CN" b="1" dirty="0"/>
              <a:t>(Edge of stability)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35799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稳定性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80F1DA-2448-044B-A9B1-8A9093EB6A8F}"/>
              </a:ext>
            </a:extLst>
          </p:cNvPr>
          <p:cNvSpPr txBox="1"/>
          <p:nvPr/>
        </p:nvSpPr>
        <p:spPr>
          <a:xfrm>
            <a:off x="63237" y="6300527"/>
            <a:ext cx="10044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Wu, Lei,  Chao Ma and </a:t>
            </a:r>
            <a:r>
              <a:rPr lang="en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Weinan</a:t>
            </a:r>
            <a:r>
              <a:rPr lang="en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E. "How </a:t>
            </a:r>
            <a:r>
              <a:rPr lang="en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selects the global minima in over-parameterized learning: A dynamical stability perspective." </a:t>
            </a:r>
            <a:r>
              <a:rPr lang="en" altLang="zh-CN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31 (2018).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l"/>
            <a:endParaRPr kumimoji="1" lang="zh-CN" altLang="en-US" sz="1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F9BAB05-7CE1-31B6-50B6-A45DBD678083}"/>
                  </a:ext>
                </a:extLst>
              </p:cNvPr>
              <p:cNvSpPr txBox="1"/>
              <p:nvPr/>
            </p:nvSpPr>
            <p:spPr>
              <a:xfrm>
                <a:off x="3390940" y="1218491"/>
                <a:ext cx="4203119" cy="4421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考虑一个二次函数：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𝜆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sz="2400" b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zh-CN" alt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cs typeface="+mn-cs"/>
                  </a:rPr>
                  <a:t>其梯度下降可以表示为：</a:t>
                </a:r>
                <a:endParaRPr kumimoji="1" lang="en-US" altLang="zh-CN" sz="2400" dirty="0">
                  <a:solidFill>
                    <a:srgbClr val="242C2D"/>
                  </a:solidFill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𝜂𝜆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𝜂𝜆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F9BAB05-7CE1-31B6-50B6-A45DBD678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40" y="1218491"/>
                <a:ext cx="4203119" cy="4421018"/>
              </a:xfrm>
              <a:prstGeom prst="rect">
                <a:avLst/>
              </a:prstGeom>
              <a:blipFill>
                <a:blip r:embed="rId5"/>
                <a:stretch>
                  <a:fillRect l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FA0A62-EBBA-0029-E2C0-D3B8CE028457}"/>
                  </a:ext>
                </a:extLst>
              </p:cNvPr>
              <p:cNvSpPr txBox="1"/>
              <p:nvPr/>
            </p:nvSpPr>
            <p:spPr>
              <a:xfrm>
                <a:off x="7707086" y="1173228"/>
                <a:ext cx="4367214" cy="4734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如果我们要保证这个迭代过程不会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爆炸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：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𝜂𝜆</m:t>
                          </m: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−1&lt;1−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𝜂𝜆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𝜂𝜆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&lt;2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FA0A62-EBBA-0029-E2C0-D3B8CE028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86" y="1173228"/>
                <a:ext cx="4367214" cy="4734116"/>
              </a:xfrm>
              <a:prstGeom prst="rect">
                <a:avLst/>
              </a:prstGeom>
              <a:blipFill>
                <a:blip r:embed="rId6"/>
                <a:stretch>
                  <a:fillRect l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107D1D9-CA65-FD21-612B-57DE23463AC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66"/>
          <a:stretch/>
        </p:blipFill>
        <p:spPr>
          <a:xfrm>
            <a:off x="-19781" y="2039698"/>
            <a:ext cx="3270459" cy="29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0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349C7-2C9E-47D0-940E-AFFAB226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稳定边缘现象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8FAEE7-BB48-3E53-2CFB-F52A74F9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497"/>
            <a:ext cx="12192000" cy="1787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62E9F7-C258-DB8B-7559-9602B874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0930"/>
            <a:ext cx="12192000" cy="26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391E-2533-168A-B2F0-60FC218A5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D1268-7ADD-2764-912D-B927F3CA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稳定边缘现象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1CBCC3-D8B4-EED4-2C53-C90EBFC8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497"/>
            <a:ext cx="12192000" cy="17870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463CB4-7B15-AD2E-A291-DA825C70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8" y="2662529"/>
            <a:ext cx="10542321" cy="35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7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32C1D-DF60-D4A1-23CA-DD7E3664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更多的技巧提升解的平坦性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0BDFBC-8A2E-CCBA-662F-B662C1958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小批次找到的解更平坦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学习率越（合理的）大，找到的解越平坦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Dropout</a:t>
            </a:r>
            <a:r>
              <a:rPr lang="zh-CN" altLang="en-US" dirty="0"/>
              <a:t>算法找到解更平坦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65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78DFC-A32A-9F3C-8517-6808FDFD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损失景观：最小值点的平坦性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ACC17-7270-C48D-5124-34DD68B3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53" y="935884"/>
            <a:ext cx="11006459" cy="48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01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67ABE-0552-B617-9C41-D7D210EB1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53465-7E4F-3485-C7AF-F3902062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习题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7ADE938-3956-B1A6-2FDC-86D5AEEE9406}"/>
                  </a:ext>
                </a:extLst>
              </p:cNvPr>
              <p:cNvSpPr txBox="1"/>
              <p:nvPr/>
            </p:nvSpPr>
            <p:spPr>
              <a:xfrm>
                <a:off x="381242" y="1059950"/>
                <a:ext cx="11097034" cy="3921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、频率原则是神经网络学习过程中的一般规律。请回答以下问题：</a:t>
                </a:r>
                <a:endParaRPr lang="en-US" altLang="zh-CN" sz="20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(a)  什么是频率原则？请给出其定义。</a:t>
                </a:r>
                <a:endParaRPr lang="en-US" altLang="zh-CN" sz="20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(b)  频率原则对于理解神经网络的训练和泛化有什么启示？ </a:t>
                </a:r>
                <a:endParaRPr lang="en-US" altLang="zh-CN" sz="20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000" dirty="0">
                    <a:solidFill>
                      <a:schemeClr val="tx2"/>
                    </a:solidFill>
                  </a:rPr>
                  <a:t>2</a:t>
                </a:r>
                <a:r>
                  <a:rPr kumimoji="1" lang="zh-CN" altLang="en-US" sz="2000" dirty="0">
                    <a:solidFill>
                      <a:schemeClr val="tx2"/>
                    </a:solidFill>
                  </a:rPr>
                  <a:t>、什么是凝聚现象？</a:t>
                </a:r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000" dirty="0">
                    <a:solidFill>
                      <a:schemeClr val="tx2"/>
                    </a:solidFill>
                  </a:rPr>
                  <a:t>3</a:t>
                </a:r>
                <a:r>
                  <a:rPr kumimoji="1" lang="zh-CN" altLang="en-US" sz="2000" dirty="0">
                    <a:solidFill>
                      <a:schemeClr val="tx2"/>
                    </a:solidFill>
                  </a:rPr>
                  <a:t>、考虑函数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>
                        <a:solidFill>
                          <a:srgbClr val="242C2D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kumimoji="1" lang="en-US" altLang="zh-CN" sz="2000" i="1">
                        <a:solidFill>
                          <a:srgbClr val="242C2D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000" i="1">
                            <a:solidFill>
                              <a:srgbClr val="242C2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000" i="1">
                            <a:solidFill>
                              <a:srgbClr val="242C2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000" i="1">
                            <a:solidFill>
                              <a:srgbClr val="242C2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sz="2000" i="1">
                        <a:solidFill>
                          <a:srgbClr val="242C2D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kumimoji="1" lang="en-US" altLang="zh-CN" sz="2000" i="1">
                            <a:solidFill>
                              <a:srgbClr val="242C2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solidFill>
                              <a:srgbClr val="242C2D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2000" i="1">
                            <a:solidFill>
                              <a:srgbClr val="242C2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:r>
                  <a:rPr kumimoji="1" lang="zh-CN" altLang="en-US" sz="2000" dirty="0">
                    <a:solidFill>
                      <a:schemeClr val="tx2"/>
                    </a:solidFill>
                  </a:rPr>
                  <a:t>为什么当学习率太大时，梯度下降会带来训练的不稳定性？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sz="20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sz="20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0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7ADE938-3956-B1A6-2FDC-86D5AEEE9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2" y="1059950"/>
                <a:ext cx="11097034" cy="3921523"/>
              </a:xfrm>
              <a:prstGeom prst="rect">
                <a:avLst/>
              </a:prstGeom>
              <a:blipFill>
                <a:blip r:embed="rId4"/>
                <a:stretch>
                  <a:fillRect l="-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838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2D6CA-4837-20CC-34E2-28EF3F4CE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8BFFC-D9E7-B97D-BF29-1A9C85C2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习题</a:t>
            </a:r>
            <a:r>
              <a:rPr lang="zh-CN" altLang="en-US" dirty="0"/>
              <a:t>答案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39510A-20F2-4D47-AD88-E95A772717E4}"/>
              </a:ext>
            </a:extLst>
          </p:cNvPr>
          <p:cNvSpPr txBox="1"/>
          <p:nvPr/>
        </p:nvSpPr>
        <p:spPr>
          <a:xfrm>
            <a:off x="381242" y="1059950"/>
            <a:ext cx="11097034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1(a)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神经网络先拟合低频，后拟合高频的现象叫作频率原则。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1(b) (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开放题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频率原则使得神经网络在低频占优的数据上能够有更好的泛化能力，而往往难以在高频占优的数据上泛化。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153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359E-2631-0D89-9566-982FB4517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8772E-C3C7-0763-BD08-2CDEE052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损失景观：最小值点的平坦性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2CE652-A35B-A31C-5BD8-71B53FAE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72" y="924543"/>
            <a:ext cx="4505587" cy="5008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862DD1-DEF1-47D0-F49A-BFE9CD2E6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532" y="1546430"/>
            <a:ext cx="5354527" cy="13875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BED3FF-3A79-2554-517C-59DA9A43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963" y="4054701"/>
            <a:ext cx="6333482" cy="4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平坦解与尖锐解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847"/>
          <a:stretch/>
        </p:blipFill>
        <p:spPr>
          <a:xfrm>
            <a:off x="1098550" y="1238250"/>
            <a:ext cx="9994900" cy="35995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944E6D-9C69-032D-98E1-2AB5108BA389}"/>
              </a:ext>
            </a:extLst>
          </p:cNvPr>
          <p:cNvSpPr txBox="1"/>
          <p:nvPr/>
        </p:nvSpPr>
        <p:spPr>
          <a:xfrm>
            <a:off x="203218" y="6334780"/>
            <a:ext cx="7829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 err="1">
                <a:solidFill>
                  <a:schemeClr val="bg1"/>
                </a:solidFill>
              </a:rPr>
              <a:t>Keskar</a:t>
            </a:r>
            <a:r>
              <a:rPr lang="en" altLang="zh-CN" sz="1400" dirty="0">
                <a:solidFill>
                  <a:schemeClr val="bg1"/>
                </a:solidFill>
              </a:rPr>
              <a:t>, Nitish Shirish, et al. "On Large-Batch Training for Deep Learning: Generalization Gap and Sharp Minima." International Conference on Learning Representations. 2016.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6C274F-E099-476B-8C35-A2AFE58C5850}"/>
              </a:ext>
            </a:extLst>
          </p:cNvPr>
          <p:cNvSpPr txBox="1"/>
          <p:nvPr/>
        </p:nvSpPr>
        <p:spPr>
          <a:xfrm>
            <a:off x="9505507" y="5104017"/>
            <a:ext cx="2498652" cy="96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2"/>
                </a:solidFill>
              </a:rPr>
              <a:t>Y</a:t>
            </a:r>
            <a:r>
              <a:rPr kumimoji="1" lang="zh-CN" altLang="en-US" sz="2000" dirty="0">
                <a:solidFill>
                  <a:schemeClr val="tx2"/>
                </a:solidFill>
              </a:rPr>
              <a:t>轴为损失函数</a:t>
            </a:r>
            <a:endParaRPr kumimoji="1" lang="en-US" altLang="zh-CN" sz="2000" dirty="0">
              <a:solidFill>
                <a:schemeClr val="tx2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2"/>
                </a:solidFill>
              </a:rPr>
              <a:t>X</a:t>
            </a:r>
            <a:r>
              <a:rPr kumimoji="1" lang="zh-CN" altLang="en-US" sz="2000" dirty="0">
                <a:solidFill>
                  <a:schemeClr val="tx2"/>
                </a:solidFill>
              </a:rPr>
              <a:t>轴为参数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3A18959-E940-2C60-EFA4-EF5BC1BB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实验例子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490D69-78AC-FB55-7BB8-9E0C54B0B9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163" y="786184"/>
            <a:ext cx="6914990" cy="46282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D0E722-9079-8E91-D414-38D17989C14C}"/>
              </a:ext>
            </a:extLst>
          </p:cNvPr>
          <p:cNvSpPr txBox="1"/>
          <p:nvPr/>
        </p:nvSpPr>
        <p:spPr>
          <a:xfrm>
            <a:off x="158467" y="6334780"/>
            <a:ext cx="7829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 err="1">
                <a:solidFill>
                  <a:schemeClr val="bg1"/>
                </a:solidFill>
              </a:rPr>
              <a:t>Keskar</a:t>
            </a:r>
            <a:r>
              <a:rPr lang="en" altLang="zh-CN" sz="1400" dirty="0">
                <a:solidFill>
                  <a:schemeClr val="bg1"/>
                </a:solidFill>
              </a:rPr>
              <a:t>, Nitish Shirish, et al. "On Large-Batch Training for Deep Learning: Generalization Gap and Sharp Minima." International Conference on Learning Representations. 2016.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83543A-8F41-CCE9-11D9-896122CE1028}"/>
                  </a:ext>
                </a:extLst>
              </p:cNvPr>
              <p:cNvSpPr txBox="1"/>
              <p:nvPr/>
            </p:nvSpPr>
            <p:spPr>
              <a:xfrm>
                <a:off x="6227064" y="2756595"/>
                <a:ext cx="5964936" cy="1139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SB</a:t>
                </a: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得到的对应解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  <m:sup>
                        <m: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bSup>
                  </m:oMath>
                </a14:m>
                <a:endParaRPr kumimoji="1"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marL="342900" indent="-34290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LB </a:t>
                </a:r>
                <a:r>
                  <a:rPr kumimoji="1" lang="zh-CN" altLang="en-US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得到的对应解</a:t>
                </a:r>
                <a:r>
                  <a:rPr kumimoji="1" lang="en-US" altLang="zh-CN" sz="2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b>
                      <m:sup>
                        <m: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bSup>
                  </m:oMath>
                </a14:m>
                <a:endParaRPr kumimoji="1" lang="zh-CN" altLang="en-US" sz="2400" dirty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83543A-8F41-CCE9-11D9-896122CE1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064" y="2756595"/>
                <a:ext cx="5964936" cy="1139030"/>
              </a:xfrm>
              <a:prstGeom prst="rect">
                <a:avLst/>
              </a:prstGeom>
              <a:blipFill>
                <a:blip r:embed="rId5"/>
                <a:stretch>
                  <a:fillRect b="-11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FA05945-3C19-286F-B306-E2F7899028EA}"/>
              </a:ext>
            </a:extLst>
          </p:cNvPr>
          <p:cNvSpPr txBox="1"/>
          <p:nvPr/>
        </p:nvSpPr>
        <p:spPr>
          <a:xfrm>
            <a:off x="7251045" y="3898110"/>
            <a:ext cx="4290165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242C2D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SB</a:t>
            </a:r>
            <a:r>
              <a:rPr lang="zh-CN" altLang="en-US" sz="2400" dirty="0">
                <a:solidFill>
                  <a:srgbClr val="242C2D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为 小批量 </a:t>
            </a:r>
            <a:r>
              <a:rPr lang="en-US" altLang="zh-CN" sz="2400" dirty="0">
                <a:solidFill>
                  <a:srgbClr val="242C2D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256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LB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 为 大批量 总样本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/10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12D5EE-0056-0D65-4EE4-BA2340524D37}"/>
                  </a:ext>
                </a:extLst>
              </p:cNvPr>
              <p:cNvSpPr txBox="1"/>
              <p:nvPr/>
            </p:nvSpPr>
            <p:spPr>
              <a:xfrm>
                <a:off x="1527048" y="5627136"/>
                <a:ext cx="44714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CN" altLang="en-US" sz="2000" dirty="0"/>
                  <a:t>一维线性插值：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12D5EE-0056-0D65-4EE4-BA2340524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048" y="5627136"/>
                <a:ext cx="4471416" cy="400110"/>
              </a:xfrm>
              <a:prstGeom prst="rect">
                <a:avLst/>
              </a:prstGeom>
              <a:blipFill>
                <a:blip r:embed="rId6"/>
                <a:stretch>
                  <a:fillRect l="-1416" t="-1562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9AF1216-359B-7314-2F81-ABE6E786AA29}"/>
              </a:ext>
            </a:extLst>
          </p:cNvPr>
          <p:cNvSpPr txBox="1"/>
          <p:nvPr/>
        </p:nvSpPr>
        <p:spPr>
          <a:xfrm>
            <a:off x="7406034" y="1393488"/>
            <a:ext cx="373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/>
              <a:t>数据：</a:t>
            </a:r>
            <a:r>
              <a:rPr kumimoji="1" lang="en-US" altLang="zh-CN" sz="2400" dirty="0"/>
              <a:t>CIFAR100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algn="l"/>
            <a:r>
              <a:rPr kumimoji="1" lang="zh-CN" altLang="en-US" sz="2400" dirty="0"/>
              <a:t>优化器：</a:t>
            </a:r>
            <a:r>
              <a:rPr kumimoji="1" lang="en-US" altLang="zh-CN" sz="2400" dirty="0"/>
              <a:t>ADAM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algn="l"/>
            <a:r>
              <a:rPr kumimoji="1" lang="zh-CN" altLang="en-US" sz="2400" dirty="0"/>
              <a:t>网络结构：</a:t>
            </a:r>
            <a:r>
              <a:rPr kumimoji="1" lang="en-US" altLang="zh-CN" sz="2400" dirty="0"/>
              <a:t>CNN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718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6DD79-76D6-E74B-336A-F97C2E05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更多实验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A16198-56DC-9F9C-0097-757E543195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999"/>
            <a:ext cx="12353900" cy="36715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CF80BD-345E-DD21-4E3A-F0F3AE932917}"/>
              </a:ext>
            </a:extLst>
          </p:cNvPr>
          <p:cNvSpPr txBox="1"/>
          <p:nvPr/>
        </p:nvSpPr>
        <p:spPr>
          <a:xfrm>
            <a:off x="158467" y="6334780"/>
            <a:ext cx="7829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 err="1">
                <a:solidFill>
                  <a:schemeClr val="bg1"/>
                </a:solidFill>
              </a:rPr>
              <a:t>Keskar</a:t>
            </a:r>
            <a:r>
              <a:rPr lang="en" altLang="zh-CN" sz="1400" dirty="0">
                <a:solidFill>
                  <a:schemeClr val="bg1"/>
                </a:solidFill>
              </a:rPr>
              <a:t>, Nitish Shirish, et al. "On Large-Batch Training for Deep Learning: Generalization Gap and Sharp Minima." International Conference on Learning Representations. 2016.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0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C2BC3-FFEF-1A29-E3A6-A535BE25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更多实验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A9F976-9079-DA1B-F469-C92EDDF0DC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093"/>
          <a:stretch/>
        </p:blipFill>
        <p:spPr>
          <a:xfrm>
            <a:off x="-85" y="1292517"/>
            <a:ext cx="12252790" cy="30582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DCFC76-74D1-6D08-5811-FA3947BA69D1}"/>
              </a:ext>
            </a:extLst>
          </p:cNvPr>
          <p:cNvSpPr txBox="1"/>
          <p:nvPr/>
        </p:nvSpPr>
        <p:spPr>
          <a:xfrm>
            <a:off x="158467" y="6334780"/>
            <a:ext cx="7829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 err="1">
                <a:solidFill>
                  <a:schemeClr val="bg1"/>
                </a:solidFill>
              </a:rPr>
              <a:t>Keskar</a:t>
            </a:r>
            <a:r>
              <a:rPr lang="en" altLang="zh-CN" sz="1400" dirty="0">
                <a:solidFill>
                  <a:schemeClr val="bg1"/>
                </a:solidFill>
              </a:rPr>
              <a:t>, Nitish Shirish, et al. "On Large-Batch Training for Deep Learning: Generalization Gap and Sharp Minima." International Conference on Learning Representations. 2016.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376DCA-AF9D-CB8D-B81E-B90318C1C77C}"/>
              </a:ext>
            </a:extLst>
          </p:cNvPr>
          <p:cNvSpPr txBox="1"/>
          <p:nvPr/>
        </p:nvSpPr>
        <p:spPr>
          <a:xfrm>
            <a:off x="698863" y="4739049"/>
            <a:ext cx="6126480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dirty="0">
                <a:solidFill>
                  <a:srgbClr val="242C2D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SB </a:t>
            </a:r>
            <a:r>
              <a:rPr lang="zh-CN" altLang="en-US" dirty="0">
                <a:solidFill>
                  <a:srgbClr val="242C2D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 小批量   </a:t>
            </a:r>
            <a:r>
              <a:rPr lang="en-US" altLang="zh-CN" sz="1800" dirty="0">
                <a:solidFill>
                  <a:srgbClr val="242C2D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256</a:t>
            </a:r>
            <a:r>
              <a:rPr lang="zh-CN" altLang="en-US" sz="1800" dirty="0">
                <a:solidFill>
                  <a:srgbClr val="242C2D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个训练数据为一个批次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LB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 为 </a:t>
            </a:r>
            <a:r>
              <a:rPr lang="zh-CN" altLang="en-US" dirty="0">
                <a:solidFill>
                  <a:srgbClr val="242C2D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大批量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10%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的训练数据为一个</a:t>
            </a:r>
            <a:r>
              <a:rPr lang="zh-CN" altLang="en-US">
                <a:solidFill>
                  <a:srgbClr val="242C2D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批次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4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AF964E-181D-F576-CF8C-DE0351FEC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随机梯度下降噪音结构的重要性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E5479F-2BB8-6883-1CEE-79B4B7A78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54" y="937421"/>
            <a:ext cx="8380043" cy="13121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A24046E-A23A-E1D0-7804-517C36326149}"/>
              </a:ext>
            </a:extLst>
          </p:cNvPr>
          <p:cNvSpPr txBox="1"/>
          <p:nvPr/>
        </p:nvSpPr>
        <p:spPr>
          <a:xfrm>
            <a:off x="1402453" y="2418975"/>
            <a:ext cx="69337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FandolSong-Regular-Identity-H"/>
              </a:rPr>
              <a:t>梯度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LMRoman10-Regular-Identity-H"/>
              </a:rPr>
              <a:t>Langevin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FandolSong-Regular-Identity-H"/>
              </a:rPr>
              <a:t>力学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LMRoman10-Regular-Identity-H"/>
              </a:rPr>
              <a:t>(Gradient Langevin Dynamics, GLD) </a:t>
            </a:r>
            <a:br>
              <a:rPr lang="en-US" altLang="zh-CN" sz="2400" dirty="0"/>
            </a:b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088C4B-4CDF-6622-163D-AE278F6E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165" y="2948459"/>
            <a:ext cx="5929427" cy="5908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2D8B74-CC54-EA55-2ED9-990EE1F54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05" y="3793760"/>
            <a:ext cx="9782497" cy="23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93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5434-FB75-02C7-B2D3-C71C60B5F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52ACA1B-F560-05C1-E0E4-B01EDB2A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随机梯度下降噪音结构的重要性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139E0B-FDAF-C933-BCC7-8B185DE2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780"/>
            <a:ext cx="12192000" cy="44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58182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619</Words>
  <Application>Microsoft Office PowerPoint</Application>
  <PresentationFormat>宽屏</PresentationFormat>
  <Paragraphs>69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FandolSong-Regular-Identity-H</vt:lpstr>
      <vt:lpstr>LMRoman10-Regular-Identity-H</vt:lpstr>
      <vt:lpstr>等线</vt:lpstr>
      <vt:lpstr>微软雅黑</vt:lpstr>
      <vt:lpstr>Arial</vt:lpstr>
      <vt:lpstr>Book Antiqua</vt:lpstr>
      <vt:lpstr>Cambria Math</vt:lpstr>
      <vt:lpstr>Times New Roman</vt:lpstr>
      <vt:lpstr>1_自定义设计方案</vt:lpstr>
      <vt:lpstr>PowerPoint 演示文稿</vt:lpstr>
      <vt:lpstr>损失景观：最小值点的平坦性</vt:lpstr>
      <vt:lpstr>损失景观：最小值点的平坦性</vt:lpstr>
      <vt:lpstr>平坦解与尖锐解</vt:lpstr>
      <vt:lpstr>实验例子</vt:lpstr>
      <vt:lpstr>更多实验</vt:lpstr>
      <vt:lpstr>更多实验</vt:lpstr>
      <vt:lpstr>随机梯度下降噪音结构的重要性</vt:lpstr>
      <vt:lpstr>随机梯度下降噪音结构的重要性</vt:lpstr>
      <vt:lpstr>随机梯度下降噪音与解的平坦性的关系</vt:lpstr>
      <vt:lpstr>随机梯度下降噪音与解的平坦性的关系</vt:lpstr>
      <vt:lpstr>随机梯度下降隐式正则化的理论分析</vt:lpstr>
      <vt:lpstr>Dropout 对解的平坦性的影响</vt:lpstr>
      <vt:lpstr>Dropout 对模型准确性的影响</vt:lpstr>
      <vt:lpstr>稳定边缘现象 (Edge of stability)</vt:lpstr>
      <vt:lpstr>稳定性</vt:lpstr>
      <vt:lpstr>稳定边缘现象</vt:lpstr>
      <vt:lpstr>稳定边缘现象</vt:lpstr>
      <vt:lpstr>更多的技巧提升解的平坦性</vt:lpstr>
      <vt:lpstr>习题</vt:lpstr>
      <vt:lpstr>习题答案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565</cp:revision>
  <dcterms:created xsi:type="dcterms:W3CDTF">2020-06-05T07:59:00Z</dcterms:created>
  <dcterms:modified xsi:type="dcterms:W3CDTF">2025-10-04T04:13:09Z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0FE3EF06A9C74838A2BB9773EB8F8EE0_12</vt:lpwstr>
  </property>
  <property fmtid="{D5CDD505-2E9C-101B-9397-08002B2CF9AE}" pid="3" name="KSOProductBuildVer">
    <vt:lpwstr>2052-12.1.0.19302</vt:lpwstr>
  </property>
</Properties>
</file>